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3" r:id="rId5"/>
    <p:sldId id="258" r:id="rId6"/>
    <p:sldId id="259" r:id="rId7"/>
    <p:sldId id="260"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D3F1D1C4-C2D9-4231-9FB2-B2D9D97AA41D}"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342CEA3-3058-4D43-AE35-B3DA76CB4003}" type="datetimeFigureOut">
              <a:rPr lang="el-GR" smtClean="0"/>
              <a:pPr/>
              <a:t>7/1/2015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F1D1C4-C2D9-4231-9FB2-B2D9D97AA41D}"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user\Desktop\&#914;&#940;&#955;&#949;%20&#964;&#941;&#955;&#959;&#962;%20&#963;&#964;&#951;&#957;%20&#960;&#945;&#961;&#949;&#957;&#972;&#967;&#955;&#951;&#963;&#951;!.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88641"/>
            <a:ext cx="7772400" cy="1008111"/>
          </a:xfrm>
        </p:spPr>
        <p:txBody>
          <a:bodyPr/>
          <a:lstStyle/>
          <a:p>
            <a:r>
              <a:rPr lang="el-GR" b="1" dirty="0" smtClean="0"/>
              <a:t>Ηλεκτρονική παρενόχληση</a:t>
            </a:r>
            <a:endParaRPr lang="el-GR" dirty="0"/>
          </a:p>
        </p:txBody>
      </p:sp>
      <p:sp>
        <p:nvSpPr>
          <p:cNvPr id="3" name="2 - Υπότιτλος"/>
          <p:cNvSpPr>
            <a:spLocks noGrp="1"/>
          </p:cNvSpPr>
          <p:nvPr>
            <p:ph type="subTitle" idx="1"/>
          </p:nvPr>
        </p:nvSpPr>
        <p:spPr>
          <a:xfrm>
            <a:off x="1115616" y="1196752"/>
            <a:ext cx="7056784" cy="5256584"/>
          </a:xfrm>
        </p:spPr>
        <p:txBody>
          <a:bodyPr>
            <a:normAutofit fontScale="92500" lnSpcReduction="20000"/>
          </a:bodyPr>
          <a:lstStyle/>
          <a:p>
            <a:r>
              <a:rPr lang="el-GR" dirty="0" smtClean="0"/>
              <a:t/>
            </a:r>
            <a:br>
              <a:rPr lang="el-GR" dirty="0" smtClean="0"/>
            </a:br>
            <a:r>
              <a:rPr lang="el-GR" dirty="0" smtClean="0">
                <a:latin typeface="+mj-lt"/>
              </a:rPr>
              <a:t>H ηλεκτρονική παρενόχληση (</a:t>
            </a:r>
            <a:r>
              <a:rPr lang="el-GR" b="1" i="1" dirty="0" err="1" smtClean="0">
                <a:latin typeface="+mj-lt"/>
              </a:rPr>
              <a:t>cyberbullying</a:t>
            </a:r>
            <a:r>
              <a:rPr lang="el-GR" dirty="0" smtClean="0">
                <a:latin typeface="+mj-lt"/>
              </a:rPr>
              <a:t>) είναι η επιθετική συμπεριφορά από πρόθεση με τη χρήση ηλεκτρονικών μέσων. Τέτοιου είδους συμπεριφορές μπορεί να κάνουν τα νέα άτομα να νιώθουν </a:t>
            </a:r>
            <a:r>
              <a:rPr lang="el-GR" dirty="0" err="1" smtClean="0">
                <a:latin typeface="+mj-lt"/>
              </a:rPr>
              <a:t>μοναξία</a:t>
            </a:r>
            <a:r>
              <a:rPr lang="el-GR" dirty="0" smtClean="0">
                <a:latin typeface="+mj-lt"/>
              </a:rPr>
              <a:t>, δυστυχία και φόβο, να αισθάνονται ανασφάλεια </a:t>
            </a:r>
          </a:p>
          <a:p>
            <a:r>
              <a:rPr lang="el-GR" dirty="0" smtClean="0">
                <a:latin typeface="+mj-lt"/>
              </a:rPr>
              <a:t/>
            </a:r>
            <a:br>
              <a:rPr lang="el-GR" dirty="0" smtClean="0">
                <a:latin typeface="+mj-lt"/>
              </a:rPr>
            </a:br>
            <a:r>
              <a:rPr lang="el-GR" dirty="0" smtClean="0">
                <a:latin typeface="+mj-lt"/>
              </a:rPr>
              <a:t>Χάνουν την εμπιστοσύνη στον εαυτό τους και μπορεί να μην θέλουν να ξαναπάνε στο σχολείο ή να θέλουν να απομονωθούν από τις παρέες τους. Επιπλέον, σε ακραίες περιπτώσεις η συνεχής, επίμονη και έντονη παρενόχληση έχει οδηγήσει σε ανεπιθύμητες συνέπειες όπως η πρόθεση για αυτοκτονία. </a:t>
            </a:r>
            <a:br>
              <a:rPr lang="el-GR" dirty="0" smtClean="0">
                <a:latin typeface="+mj-lt"/>
              </a:rPr>
            </a:br>
            <a:r>
              <a:rPr lang="el-GR" dirty="0" smtClean="0">
                <a:latin typeface="+mj-lt"/>
              </a:rPr>
              <a:t/>
            </a:r>
            <a:br>
              <a:rPr lang="el-GR" dirty="0" smtClean="0">
                <a:latin typeface="+mj-lt"/>
              </a:rPr>
            </a:br>
            <a:r>
              <a:rPr lang="el-GR" dirty="0" smtClean="0">
                <a:latin typeface="+mj-lt"/>
              </a:rPr>
              <a:t>Περιστατικά παρενόχλησης μεταξύ παιδιών και εφήβων μπορούν να συμβούν με πολύ διαφορετικές μορφές. Δεν εκδηλώνονται μόνο μέσω καυγάδων και επιθετικότητας, αλλά και μέσω διαφορετικών τύπων εκφοβισμού που αφήνουν το θύμα εκτεθειμένο. </a:t>
            </a:r>
            <a:endParaRPr lang="el-GR"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είδη  </a:t>
            </a:r>
            <a:r>
              <a:rPr lang="el-GR" dirty="0" err="1" smtClean="0"/>
              <a:t>παρενοχλησησ</a:t>
            </a:r>
            <a:endParaRPr lang="el-GR" dirty="0"/>
          </a:p>
        </p:txBody>
      </p:sp>
      <p:sp>
        <p:nvSpPr>
          <p:cNvPr id="3" name="2 - Θέση περιεχομένου"/>
          <p:cNvSpPr>
            <a:spLocks noGrp="1"/>
          </p:cNvSpPr>
          <p:nvPr>
            <p:ph idx="1"/>
          </p:nvPr>
        </p:nvSpPr>
        <p:spPr>
          <a:xfrm>
            <a:off x="304800" y="1268760"/>
            <a:ext cx="8686800" cy="5328592"/>
          </a:xfrm>
        </p:spPr>
        <p:txBody>
          <a:bodyPr>
            <a:noAutofit/>
          </a:bodyPr>
          <a:lstStyle/>
          <a:p>
            <a:pPr>
              <a:buFont typeface="Wingdings" pitchFamily="2" charset="2"/>
              <a:buChar char="q"/>
            </a:pPr>
            <a:r>
              <a:rPr lang="el-GR" sz="2400" dirty="0" smtClean="0">
                <a:latin typeface="+mj-lt"/>
              </a:rPr>
              <a:t>Μηνύματα </a:t>
            </a:r>
            <a:r>
              <a:rPr lang="en-US" sz="2400" dirty="0" smtClean="0">
                <a:latin typeface="+mj-lt"/>
              </a:rPr>
              <a:t>(SMS</a:t>
            </a:r>
            <a:r>
              <a:rPr lang="el-GR" sz="2400" dirty="0" smtClean="0">
                <a:latin typeface="+mj-lt"/>
              </a:rPr>
              <a:t>, MMS, </a:t>
            </a:r>
            <a:r>
              <a:rPr lang="en-US" sz="2400" dirty="0" smtClean="0">
                <a:latin typeface="+mj-lt"/>
              </a:rPr>
              <a:t>email</a:t>
            </a:r>
            <a:r>
              <a:rPr lang="el-GR" sz="2400" dirty="0" smtClean="0">
                <a:latin typeface="+mj-lt"/>
              </a:rPr>
              <a:t>)με απειλητικό ή προσβλητικό περιεχόμενο</a:t>
            </a:r>
          </a:p>
          <a:p>
            <a:pPr>
              <a:buFont typeface="Wingdings" pitchFamily="2" charset="2"/>
              <a:buChar char="q"/>
            </a:pPr>
            <a:endParaRPr lang="el-GR" sz="2400" dirty="0" smtClean="0">
              <a:latin typeface="+mj-lt"/>
            </a:endParaRPr>
          </a:p>
          <a:p>
            <a:pPr algn="just">
              <a:buFont typeface="Wingdings" pitchFamily="2" charset="2"/>
              <a:buChar char="q"/>
            </a:pPr>
            <a:r>
              <a:rPr lang="el-GR" sz="2400" dirty="0" smtClean="0">
                <a:latin typeface="+mj-lt"/>
              </a:rPr>
              <a:t>Ανάρτηση προσβλητικών/εξευτελιστικών φωτογραφιών, βίντεο και άλλου υλικού σε ιστοσελίδες όπου και άλλα άτομα έχουν πρόσβαση, όπως για παράδειγμα </a:t>
            </a:r>
            <a:r>
              <a:rPr lang="el-GR" sz="2400" dirty="0" err="1" smtClean="0">
                <a:latin typeface="+mj-lt"/>
              </a:rPr>
              <a:t>blogs</a:t>
            </a:r>
            <a:r>
              <a:rPr lang="el-GR" sz="2400" dirty="0" smtClean="0">
                <a:latin typeface="+mj-lt"/>
              </a:rPr>
              <a:t>, ιστοσελίδες κοινωνικής δικτύωσης κ.α.</a:t>
            </a:r>
          </a:p>
          <a:p>
            <a:pPr algn="just">
              <a:buFont typeface="Wingdings" pitchFamily="2" charset="2"/>
              <a:buChar char="q"/>
            </a:pPr>
            <a:endParaRPr lang="el-GR" sz="2400" dirty="0" smtClean="0">
              <a:latin typeface="+mj-lt"/>
            </a:endParaRPr>
          </a:p>
          <a:p>
            <a:pPr algn="just">
              <a:buFont typeface="Wingdings" pitchFamily="2" charset="2"/>
              <a:buChar char="q"/>
            </a:pPr>
            <a:r>
              <a:rPr lang="el-GR" sz="2400" dirty="0" smtClean="0">
                <a:latin typeface="+mj-lt"/>
              </a:rPr>
              <a:t>Η διάδοση φημών στο περιβάλλον του θύματος μέσω της χρήσης κινητού, ηλεκτρονικού ταχυδρομείων και μέσω άλλων υπηρεσιών ηλεκτρονικής επικοινωνίας.</a:t>
            </a:r>
          </a:p>
          <a:p>
            <a:pPr>
              <a:buFont typeface="Wingdings" pitchFamily="2" charset="2"/>
              <a:buChar char="q"/>
            </a:pPr>
            <a:endParaRPr lang="en-US" sz="2400" dirty="0" smtClean="0">
              <a:latin typeface="+mj-lt"/>
            </a:endParaRPr>
          </a:p>
          <a:p>
            <a:pPr>
              <a:buFont typeface="Wingdings" pitchFamily="2" charset="2"/>
              <a:buChar char="q"/>
            </a:pPr>
            <a:r>
              <a:rPr lang="el-GR" sz="2400" dirty="0" smtClean="0">
                <a:latin typeface="+mj-lt"/>
              </a:rPr>
              <a:t>Κλοπή ταυτότητας.</a:t>
            </a:r>
          </a:p>
          <a:p>
            <a:pPr>
              <a:buNone/>
            </a:pPr>
            <a:r>
              <a:rPr lang="el-GR" sz="2000" dirty="0" smtClean="0">
                <a:latin typeface="+mj-lt"/>
              </a:rPr>
              <a:t/>
            </a:r>
            <a:br>
              <a:rPr lang="el-GR" sz="2000" dirty="0" smtClean="0">
                <a:latin typeface="+mj-lt"/>
              </a:rPr>
            </a:br>
            <a:r>
              <a:rPr lang="el-GR" sz="2000" dirty="0" smtClean="0"/>
              <a:t/>
            </a:r>
            <a:br>
              <a:rPr lang="el-GR" sz="2000" dirty="0" smtClean="0"/>
            </a:br>
            <a:endParaRPr lang="el-GR" sz="2000" dirty="0" smtClean="0"/>
          </a:p>
          <a:p>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a:t>
            </a:r>
            <a:r>
              <a:rPr lang="el-GR" dirty="0" err="1" smtClean="0"/>
              <a:t>μεσα</a:t>
            </a:r>
            <a:r>
              <a:rPr lang="el-GR" dirty="0" smtClean="0"/>
              <a:t> που </a:t>
            </a:r>
            <a:r>
              <a:rPr lang="el-GR" dirty="0" err="1" smtClean="0"/>
              <a:t>χρησιμοποιουνται</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endParaRPr lang="en-US" dirty="0" smtClean="0">
              <a:latin typeface="+mj-lt"/>
            </a:endParaRPr>
          </a:p>
          <a:p>
            <a:pPr>
              <a:buNone/>
            </a:pPr>
            <a:r>
              <a:rPr lang="el-GR" dirty="0" smtClean="0">
                <a:latin typeface="+mj-lt"/>
              </a:rPr>
              <a:t>Τα </a:t>
            </a:r>
            <a:r>
              <a:rPr lang="el-GR" dirty="0" smtClean="0">
                <a:latin typeface="+mj-lt"/>
              </a:rPr>
              <a:t>μέσα που χρησιμοποιούνται για τον εκφοβισμό μέσω του διαδικτύου είναι </a:t>
            </a:r>
            <a:r>
              <a:rPr lang="el-GR" dirty="0" smtClean="0">
                <a:latin typeface="+mj-lt"/>
              </a:rPr>
              <a:t>:</a:t>
            </a:r>
            <a:endParaRPr lang="en-US" dirty="0" smtClean="0">
              <a:latin typeface="+mj-lt"/>
            </a:endParaRPr>
          </a:p>
          <a:p>
            <a:pPr>
              <a:buFont typeface="Wingdings" pitchFamily="2" charset="2"/>
              <a:buChar char="q"/>
            </a:pPr>
            <a:r>
              <a:rPr lang="el-GR" dirty="0" smtClean="0">
                <a:latin typeface="+mj-lt"/>
              </a:rPr>
              <a:t>-</a:t>
            </a:r>
            <a:r>
              <a:rPr lang="el-GR" dirty="0" smtClean="0">
                <a:latin typeface="+mj-lt"/>
              </a:rPr>
              <a:t>Το ηλεκτρονικό </a:t>
            </a:r>
            <a:r>
              <a:rPr lang="el-GR" dirty="0" err="1" smtClean="0">
                <a:latin typeface="+mj-lt"/>
              </a:rPr>
              <a:t>ταχυδρομίο</a:t>
            </a:r>
            <a:endParaRPr lang="el-GR" dirty="0" smtClean="0">
              <a:latin typeface="+mj-lt"/>
            </a:endParaRPr>
          </a:p>
          <a:p>
            <a:pPr>
              <a:buFont typeface="Wingdings" pitchFamily="2" charset="2"/>
              <a:buChar char="q"/>
            </a:pPr>
            <a:r>
              <a:rPr lang="el-GR" dirty="0" smtClean="0">
                <a:latin typeface="+mj-lt"/>
              </a:rPr>
              <a:t>-Τα γραπτά μηνύματα </a:t>
            </a:r>
          </a:p>
          <a:p>
            <a:pPr>
              <a:buFont typeface="Wingdings" pitchFamily="2" charset="2"/>
              <a:buChar char="q"/>
            </a:pPr>
            <a:r>
              <a:rPr lang="el-GR" dirty="0" smtClean="0">
                <a:latin typeface="+mj-lt"/>
              </a:rPr>
              <a:t>- Οι </a:t>
            </a:r>
            <a:r>
              <a:rPr lang="el-GR" dirty="0" err="1" smtClean="0">
                <a:latin typeface="+mj-lt"/>
              </a:rPr>
              <a:t>ιστότοποι</a:t>
            </a:r>
            <a:r>
              <a:rPr lang="el-GR" dirty="0" smtClean="0">
                <a:latin typeface="+mj-lt"/>
              </a:rPr>
              <a:t> κοινωνικής δικτύωσης</a:t>
            </a:r>
          </a:p>
          <a:p>
            <a:pPr>
              <a:buFont typeface="Wingdings" pitchFamily="2" charset="2"/>
              <a:buChar char="q"/>
            </a:pPr>
            <a:r>
              <a:rPr lang="el-GR" dirty="0" smtClean="0">
                <a:latin typeface="+mj-lt"/>
              </a:rPr>
              <a:t>- Τα μέρη συζητήσεων στο διαδίκτυο</a:t>
            </a:r>
          </a:p>
          <a:p>
            <a:pPr>
              <a:buFont typeface="Wingdings" pitchFamily="2" charset="2"/>
              <a:buChar char="q"/>
            </a:pPr>
            <a:r>
              <a:rPr lang="el-GR" dirty="0" smtClean="0">
                <a:latin typeface="+mj-lt"/>
              </a:rPr>
              <a:t>- Τα </a:t>
            </a:r>
            <a:r>
              <a:rPr lang="en-US" dirty="0" smtClean="0">
                <a:latin typeface="+mj-lt"/>
              </a:rPr>
              <a:t>blog,</a:t>
            </a:r>
            <a:r>
              <a:rPr lang="el-GR" dirty="0" smtClean="0">
                <a:latin typeface="+mj-lt"/>
              </a:rPr>
              <a:t>τα </a:t>
            </a:r>
            <a:r>
              <a:rPr lang="en-US" dirty="0" smtClean="0">
                <a:latin typeface="+mj-lt"/>
              </a:rPr>
              <a:t>web site</a:t>
            </a:r>
            <a:r>
              <a:rPr lang="el-GR" dirty="0" smtClean="0">
                <a:latin typeface="+mj-lt"/>
              </a:rPr>
              <a:t>,ακόμα και τα διαδικτυακά </a:t>
            </a:r>
            <a:r>
              <a:rPr lang="el-GR" dirty="0" err="1" smtClean="0">
                <a:latin typeface="+mj-lt"/>
              </a:rPr>
              <a:t>παιχίδια</a:t>
            </a:r>
            <a:endParaRPr lang="el-GR"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659688" cy="890736"/>
          </a:xfrm>
        </p:spPr>
        <p:txBody>
          <a:bodyPr/>
          <a:lstStyle/>
          <a:p>
            <a:r>
              <a:rPr lang="el-GR" dirty="0" smtClean="0"/>
              <a:t>                </a:t>
            </a:r>
            <a:r>
              <a:rPr lang="el-GR" dirty="0" err="1" smtClean="0"/>
              <a:t>Συνεπειεσ</a:t>
            </a:r>
            <a:r>
              <a:rPr lang="el-GR" dirty="0" smtClean="0"/>
              <a:t> στα </a:t>
            </a:r>
            <a:r>
              <a:rPr lang="el-GR" dirty="0" err="1" smtClean="0"/>
              <a:t>παιδια</a:t>
            </a:r>
            <a:endParaRPr lang="el-GR" dirty="0"/>
          </a:p>
        </p:txBody>
      </p:sp>
      <p:sp>
        <p:nvSpPr>
          <p:cNvPr id="3" name="2 - Θέση περιεχομένου"/>
          <p:cNvSpPr>
            <a:spLocks noGrp="1"/>
          </p:cNvSpPr>
          <p:nvPr>
            <p:ph idx="1"/>
          </p:nvPr>
        </p:nvSpPr>
        <p:spPr>
          <a:xfrm>
            <a:off x="304800" y="1124744"/>
            <a:ext cx="8686800" cy="5400600"/>
          </a:xfrm>
        </p:spPr>
        <p:txBody>
          <a:bodyPr>
            <a:normAutofit/>
          </a:bodyPr>
          <a:lstStyle/>
          <a:p>
            <a:pPr algn="just">
              <a:buFont typeface="Wingdings" pitchFamily="2" charset="2"/>
              <a:buChar char="q"/>
            </a:pPr>
            <a:r>
              <a:rPr lang="el-GR" sz="3000" dirty="0" smtClean="0">
                <a:latin typeface="+mj-lt"/>
              </a:rPr>
              <a:t>Τα νέα άτομα νιώθουν </a:t>
            </a:r>
            <a:r>
              <a:rPr lang="el-GR" sz="3000" dirty="0" err="1" smtClean="0">
                <a:latin typeface="+mj-lt"/>
              </a:rPr>
              <a:t>μοναχικά,ανασφαλή</a:t>
            </a:r>
            <a:endParaRPr lang="el-GR" sz="3000" dirty="0" smtClean="0">
              <a:latin typeface="+mj-lt"/>
            </a:endParaRPr>
          </a:p>
          <a:p>
            <a:pPr algn="just">
              <a:buNone/>
            </a:pPr>
            <a:r>
              <a:rPr lang="el-GR" sz="3000" dirty="0" smtClean="0">
                <a:latin typeface="+mj-lt"/>
              </a:rPr>
              <a:t>δυστυχή και φοβισμένα</a:t>
            </a:r>
          </a:p>
          <a:p>
            <a:pPr algn="just">
              <a:buFont typeface="Wingdings" pitchFamily="2" charset="2"/>
              <a:buChar char="q"/>
            </a:pPr>
            <a:r>
              <a:rPr lang="el-GR" sz="3000" dirty="0" smtClean="0">
                <a:latin typeface="+mj-lt"/>
              </a:rPr>
              <a:t>Αισθάνονται μια διαρκή πίεση ,έντονο άγχος, φόβο και βρίσκονται σε συναισθηματική αδιέξοδο</a:t>
            </a:r>
          </a:p>
          <a:p>
            <a:pPr>
              <a:buFont typeface="Wingdings" pitchFamily="2" charset="2"/>
              <a:buChar char="q"/>
            </a:pPr>
            <a:r>
              <a:rPr lang="el-GR" sz="3000" dirty="0" smtClean="0">
                <a:latin typeface="+mj-lt"/>
              </a:rPr>
              <a:t>Χάνουν την εμπιστοσύνη στον εαυτό τους και μπορεί να μην θέλουν να ξαναπάνε στο σχολείο.</a:t>
            </a:r>
          </a:p>
          <a:p>
            <a:pPr algn="just">
              <a:buFont typeface="Wingdings" pitchFamily="2" charset="2"/>
              <a:buChar char="q"/>
            </a:pPr>
            <a:r>
              <a:rPr lang="el-GR" sz="3000" dirty="0" err="1" smtClean="0">
                <a:latin typeface="+mj-lt"/>
              </a:rPr>
              <a:t>Επιπλέον,σε</a:t>
            </a:r>
            <a:r>
              <a:rPr lang="el-GR" sz="3000" dirty="0" smtClean="0">
                <a:latin typeface="+mj-lt"/>
              </a:rPr>
              <a:t> ακραίες περιπτώσεις έχει οδηγήσει </a:t>
            </a:r>
          </a:p>
          <a:p>
            <a:pPr algn="just">
              <a:buNone/>
            </a:pPr>
            <a:r>
              <a:rPr lang="el-GR" sz="3000" dirty="0" smtClean="0">
                <a:latin typeface="+mj-lt"/>
              </a:rPr>
              <a:t>σε τρομερές συνέπειες όπως η πρόθεση για αυτοκτονία</a:t>
            </a:r>
          </a:p>
          <a:p>
            <a:pPr>
              <a:buNone/>
            </a:pPr>
            <a:endParaRPr lang="el-GR" dirty="0" smtClean="0"/>
          </a:p>
          <a:p>
            <a:pPr>
              <a:buFont typeface="Wingdings" pitchFamily="2" charset="2"/>
              <a:buChar char="q"/>
            </a:pPr>
            <a:endParaRPr lang="el-GR" dirty="0" smtClean="0"/>
          </a:p>
          <a:p>
            <a:pPr>
              <a:buFont typeface="Wingdings" pitchFamily="2" charset="2"/>
              <a:buChar char="q"/>
            </a:pPr>
            <a:endParaRPr lang="el-GR" dirty="0" smtClean="0"/>
          </a:p>
          <a:p>
            <a:pPr>
              <a:buFont typeface="Wingdings" pitchFamily="2" charset="2"/>
              <a:buChar char="q"/>
            </a:pP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91264" cy="504056"/>
          </a:xfrm>
        </p:spPr>
        <p:txBody>
          <a:bodyPr>
            <a:normAutofit fontScale="90000"/>
          </a:bodyPr>
          <a:lstStyle/>
          <a:p>
            <a:r>
              <a:rPr lang="el-GR" dirty="0" smtClean="0"/>
              <a:t>                            </a:t>
            </a:r>
            <a:r>
              <a:rPr lang="el-GR" dirty="0" err="1" smtClean="0"/>
              <a:t>Συμβουλεσ</a:t>
            </a:r>
            <a:endParaRPr lang="el-GR" dirty="0"/>
          </a:p>
        </p:txBody>
      </p:sp>
      <p:sp>
        <p:nvSpPr>
          <p:cNvPr id="3" name="2 - Θέση περιεχομένου"/>
          <p:cNvSpPr>
            <a:spLocks noGrp="1"/>
          </p:cNvSpPr>
          <p:nvPr>
            <p:ph idx="1"/>
          </p:nvPr>
        </p:nvSpPr>
        <p:spPr>
          <a:xfrm>
            <a:off x="539552" y="1412776"/>
            <a:ext cx="8219256" cy="5184576"/>
          </a:xfrm>
        </p:spPr>
        <p:txBody>
          <a:bodyPr>
            <a:noAutofit/>
          </a:bodyPr>
          <a:lstStyle/>
          <a:p>
            <a:pPr>
              <a:buFont typeface="Wingdings" pitchFamily="2" charset="2"/>
              <a:buChar char="q"/>
            </a:pPr>
            <a:r>
              <a:rPr lang="el-GR" sz="2000" dirty="0" smtClean="0">
                <a:latin typeface="+mj-lt"/>
              </a:rPr>
              <a:t>Συζητήστε για την ηλεκτρονική παρενόχληση με το παιδί σας και εμπνεύστε του εμπιστοσύνη, ώστε να απευθυνθεί σε εσάς σε περίπτωση που πέσει θύμα της. Μην απαγορεύετε τη χρήση του Διαδικτύου ως αντίδραση σε περιστατικό παρενόχλησης, γιατί αυτό θα αποθαρρύνει το παιδί να σας εμπιστευθεί.</a:t>
            </a:r>
            <a:br>
              <a:rPr lang="el-GR" sz="2000" dirty="0" smtClean="0">
                <a:latin typeface="+mj-lt"/>
              </a:rPr>
            </a:br>
            <a:endParaRPr lang="el-GR" sz="2000" dirty="0" smtClean="0">
              <a:latin typeface="+mj-lt"/>
            </a:endParaRPr>
          </a:p>
          <a:p>
            <a:pPr>
              <a:buFont typeface="Wingdings" pitchFamily="2" charset="2"/>
              <a:buChar char="q"/>
            </a:pPr>
            <a:r>
              <a:rPr lang="el-GR" sz="2000" dirty="0" smtClean="0">
                <a:latin typeface="+mj-lt"/>
              </a:rPr>
              <a:t>Να είστε σε επιφυλακή για ενδείξεις ότι το παιδί σας έχει γίνει στόχος ηλεκτρονικής παρενόχλησης (π.χ. συναισθηματική αναστάτωση, αποφυγή φίλων, σχολείου, δραστηριοτήτων, πτώση επιδόσεων, σχόλια  που αντανακλούν διαταραγμένες σχέσεις, είτε ηλεκτρονικά είτε φυσικά). </a:t>
            </a:r>
            <a:br>
              <a:rPr lang="el-GR" sz="2000" dirty="0" smtClean="0">
                <a:latin typeface="+mj-lt"/>
              </a:rPr>
            </a:br>
            <a:endParaRPr lang="el-GR" sz="2000" dirty="0" smtClean="0">
              <a:latin typeface="+mj-lt"/>
            </a:endParaRPr>
          </a:p>
          <a:p>
            <a:pPr>
              <a:buFont typeface="Wingdings" pitchFamily="2" charset="2"/>
              <a:buChar char="q"/>
            </a:pPr>
            <a:r>
              <a:rPr lang="el-GR" sz="2000" dirty="0" smtClean="0">
                <a:latin typeface="+mj-lt"/>
              </a:rPr>
              <a:t>Πείτε στο παιδί να μην απαντά ποτέ σε μηνύματα παρενόχλησης που λαμβάνει. Καλό θα ήταν να τα φυλάξετε, ώστε σε περίπτωση καταγγελίας να μπορείτε να αποδείξετε την παρενόχληση. </a:t>
            </a:r>
            <a:br>
              <a:rPr lang="el-GR" sz="2000" dirty="0" smtClean="0">
                <a:latin typeface="+mj-lt"/>
              </a:rPr>
            </a:br>
            <a:endParaRPr lang="el-GR" sz="2000" dirty="0" smtClean="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0800000" flipV="1">
            <a:off x="755576" y="332656"/>
            <a:ext cx="7859216" cy="864095"/>
          </a:xfrm>
        </p:spPr>
        <p:txBody>
          <a:bodyPr>
            <a:normAutofit/>
          </a:bodyPr>
          <a:lstStyle/>
          <a:p>
            <a:r>
              <a:rPr lang="el-GR" dirty="0" smtClean="0"/>
              <a:t>                      ΣΥΜΒΟΥΛΕΣ                            </a:t>
            </a:r>
            <a:endParaRPr lang="el-GR" dirty="0"/>
          </a:p>
        </p:txBody>
      </p:sp>
      <p:sp>
        <p:nvSpPr>
          <p:cNvPr id="3" name="2 - Θέση περιεχομένου"/>
          <p:cNvSpPr>
            <a:spLocks noGrp="1"/>
          </p:cNvSpPr>
          <p:nvPr>
            <p:ph idx="1"/>
          </p:nvPr>
        </p:nvSpPr>
        <p:spPr>
          <a:xfrm>
            <a:off x="323528" y="1556792"/>
            <a:ext cx="8668072" cy="5040560"/>
          </a:xfrm>
        </p:spPr>
        <p:txBody>
          <a:bodyPr>
            <a:noAutofit/>
          </a:bodyPr>
          <a:lstStyle/>
          <a:p>
            <a:pPr>
              <a:buFont typeface="Wingdings" pitchFamily="2" charset="2"/>
              <a:buChar char="q"/>
            </a:pPr>
            <a:r>
              <a:rPr lang="el-GR" sz="2000" dirty="0" smtClean="0">
                <a:latin typeface="+mj-lt"/>
              </a:rPr>
              <a:t>Μην υποβαθμίζετε το συμβάν. Η παρενόχληση μπορεί να μην μείνει μόνο στο ηλεκτρονικό επίπεδο και να εξελιχθεί σε κάτι πολύ σοβαρό αν δεν δώσετε την πρέπουσα σημασία</a:t>
            </a:r>
            <a:r>
              <a:rPr lang="el-GR" sz="2000" dirty="0" smtClean="0"/>
              <a:t>. </a:t>
            </a:r>
            <a:br>
              <a:rPr lang="el-GR" sz="2000" dirty="0" smtClean="0"/>
            </a:br>
            <a:endParaRPr lang="el-GR" sz="2000" dirty="0" smtClean="0">
              <a:latin typeface="+mj-lt"/>
            </a:endParaRPr>
          </a:p>
          <a:p>
            <a:pPr algn="just">
              <a:buFont typeface="Wingdings" pitchFamily="2" charset="2"/>
              <a:buChar char="q"/>
            </a:pPr>
            <a:r>
              <a:rPr lang="el-GR" sz="2000" dirty="0" smtClean="0">
                <a:latin typeface="+mj-lt"/>
              </a:rPr>
              <a:t>Αν η παρενόχληση είναι πολύ σοβαρή και συστηματική, απευθυνθείτε στον </a:t>
            </a:r>
            <a:r>
              <a:rPr lang="el-GR" sz="2000" dirty="0" err="1" smtClean="0">
                <a:latin typeface="+mj-lt"/>
              </a:rPr>
              <a:t>πάροχό</a:t>
            </a:r>
            <a:r>
              <a:rPr lang="el-GR" sz="2000" dirty="0" smtClean="0">
                <a:latin typeface="+mj-lt"/>
              </a:rPr>
              <a:t> σας για σύνδεση με το Διαδίκτυο ,ή εάν η παρενόχληση λαμβάνει χώρα μέσω κινητού, στην εταιρία κινητής τηλεφωνίας μέσω των γραμμών επικοινωνίας ή της ιστοσελίδας της. Αν το πρόβλημα δεν ξεπεραστεί αλλάξτε αριθμό τηλεφώνου και ενημερώστε την ανοιχτή γραμμή.</a:t>
            </a:r>
          </a:p>
          <a:p>
            <a:pPr algn="just">
              <a:buFont typeface="Wingdings" pitchFamily="2" charset="2"/>
              <a:buChar char="q"/>
            </a:pPr>
            <a:endParaRPr lang="el-GR" sz="2000" dirty="0" smtClean="0">
              <a:latin typeface="+mj-lt"/>
            </a:endParaRPr>
          </a:p>
          <a:p>
            <a:pPr algn="just">
              <a:buFont typeface="Wingdings" pitchFamily="2" charset="2"/>
              <a:buChar char="q"/>
            </a:pPr>
            <a:r>
              <a:rPr lang="el-GR" sz="2000" dirty="0" smtClean="0">
                <a:latin typeface="+mj-lt"/>
              </a:rPr>
              <a:t>Αν το παιδί σας αντιμετωπίζει ψυχολογικά προβλήματα ή προβλήματα συμπεριφοράς, </a:t>
            </a:r>
            <a:r>
              <a:rPr lang="el-GR" sz="2000" dirty="0" err="1" smtClean="0">
                <a:latin typeface="+mj-lt"/>
              </a:rPr>
              <a:t>επκοινωνήστε</a:t>
            </a:r>
            <a:r>
              <a:rPr lang="el-GR" sz="2000" dirty="0" smtClean="0">
                <a:latin typeface="+mj-lt"/>
              </a:rPr>
              <a:t> άμεσα με τη Γραμμή Βοηθείας του Ελληνικού Κέντρου Ασφαλούς Διαδικτύου στο τηλέφωνο χωρίς χρέωση </a:t>
            </a:r>
            <a:r>
              <a:rPr lang="el-GR" sz="2000" b="1" dirty="0" smtClean="0">
                <a:latin typeface="+mj-lt"/>
              </a:rPr>
              <a:t>800 11 800 15</a:t>
            </a:r>
            <a:r>
              <a:rPr lang="el-GR" sz="2000" dirty="0" smtClean="0">
                <a:latin typeface="+mj-lt"/>
              </a:rPr>
              <a:t>.</a:t>
            </a:r>
          </a:p>
          <a:p>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Βάλε τέλος στην παρενόχληση!.mp4">
            <a:hlinkClick r:id="" action="ppaction://media"/>
          </p:cNvPr>
          <p:cNvPicPr>
            <a:picLocks noGrp="1" noRot="1" noChangeAspect="1"/>
          </p:cNvPicPr>
          <p:nvPr>
            <p:ph idx="1"/>
            <a:videoFile r:link="rId1"/>
          </p:nvPr>
        </p:nvPicPr>
        <p:blipFill>
          <a:blip r:embed="rId3" cstate="print"/>
          <a:stretch>
            <a:fillRect/>
          </a:stretch>
        </p:blipFill>
        <p:spPr>
          <a:xfrm>
            <a:off x="1043608" y="1484784"/>
            <a:ext cx="7056784" cy="468052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103</TotalTime>
  <Words>193</Words>
  <Application>Microsoft Office PowerPoint</Application>
  <PresentationFormat>Προβολή στην οθόνη (4:3)</PresentationFormat>
  <Paragraphs>38</Paragraphs>
  <Slides>7</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Διαστημικό</vt:lpstr>
      <vt:lpstr>Ηλεκτρονική παρενόχληση</vt:lpstr>
      <vt:lpstr>                είδη  παρενοχλησησ</vt:lpstr>
      <vt:lpstr>Τα μεσα που χρησιμοποιουνται</vt:lpstr>
      <vt:lpstr>                Συνεπειεσ στα παιδια</vt:lpstr>
      <vt:lpstr>                            Συμβουλεσ</vt:lpstr>
      <vt:lpstr>                      ΣΥΜΒΟΥΛΕΣ                            </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Ηλεκτρονική παρενόχληση</dc:title>
  <dc:creator>user</dc:creator>
  <cp:lastModifiedBy>user</cp:lastModifiedBy>
  <cp:revision>12</cp:revision>
  <dcterms:created xsi:type="dcterms:W3CDTF">2014-10-22T14:03:16Z</dcterms:created>
  <dcterms:modified xsi:type="dcterms:W3CDTF">2015-01-07T19:46:43Z</dcterms:modified>
</cp:coreProperties>
</file>